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7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52" d="100"/>
          <a:sy n="52" d="100"/>
        </p:scale>
        <p:origin x="9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Saturday, September 19,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506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Saturday, September 19,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7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Saturday, September 19,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1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Saturday, September 19,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8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Saturday, September 19,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02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Saturday, September 19,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7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Saturday, September 19,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2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Saturday, September 19,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63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Saturday, September 19,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53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Saturday, September 19,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3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Saturday, September 19,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6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Saturday, September 19,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96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2D39272-AFE0-4386-86CE-3937C91F7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r>
              <a:rPr lang="fr-FR" sz="4800" dirty="0"/>
              <a:t>La chouette agence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5774592-24A1-40EA-871B-64E12BB92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tx1">
                    <a:alpha val="60000"/>
                  </a:schemeClr>
                </a:solidFill>
              </a:rPr>
              <a:t>Recommandation et rapport d’optimisation du SEO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3" name="Picture 3">
            <a:extLst>
              <a:ext uri="{FF2B5EF4-FFF2-40B4-BE49-F238E27FC236}">
                <a16:creationId xmlns:a16="http://schemas.microsoft.com/office/drawing/2014/main" id="{405EA8C4-511B-48B2-806C-7DEF1F660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1" r="10220" b="-1"/>
          <a:stretch/>
        </p:blipFill>
        <p:spPr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1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9B3BC-96AD-464C-B5A7-6AC8029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87079"/>
            <a:ext cx="11090274" cy="6251944"/>
          </a:xfrm>
        </p:spPr>
        <p:txBody>
          <a:bodyPr/>
          <a:lstStyle/>
          <a:p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 La taille du texte et des images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068987D-96BC-4474-B002-ACC2DE3CD138}"/>
              </a:ext>
            </a:extLst>
          </p:cNvPr>
          <p:cNvCxnSpPr>
            <a:cxnSpLocks/>
          </p:cNvCxnSpPr>
          <p:nvPr/>
        </p:nvCxnSpPr>
        <p:spPr>
          <a:xfrm>
            <a:off x="4647876" y="1533208"/>
            <a:ext cx="18273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1B849960-C79E-4CEC-8AE2-8FD3BA9A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86" y="2750407"/>
            <a:ext cx="2322579" cy="33281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8B36FA2-60C6-42D5-9C21-083ADB57D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134" y="2750407"/>
            <a:ext cx="2597573" cy="33281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58CC7EB-1E73-4DFB-9F6F-0E28723EF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86" y="956930"/>
            <a:ext cx="3206407" cy="13330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997CB40-32D3-499E-B1A5-BBA29E46D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449" y="809953"/>
            <a:ext cx="4111688" cy="1479978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1E5C483-EA2B-4B18-BC33-1B63F34D9AC2}"/>
              </a:ext>
            </a:extLst>
          </p:cNvPr>
          <p:cNvCxnSpPr>
            <a:cxnSpLocks/>
          </p:cNvCxnSpPr>
          <p:nvPr/>
        </p:nvCxnSpPr>
        <p:spPr>
          <a:xfrm>
            <a:off x="3363432" y="4409508"/>
            <a:ext cx="779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246A03-0E74-417D-84A1-4CEDDB639353}"/>
              </a:ext>
            </a:extLst>
          </p:cNvPr>
          <p:cNvSpPr/>
          <p:nvPr/>
        </p:nvSpPr>
        <p:spPr>
          <a:xfrm>
            <a:off x="7788257" y="3223630"/>
            <a:ext cx="3594071" cy="2381693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fr-FR" dirty="0">
                <a:solidFill>
                  <a:schemeClr val="bg1"/>
                </a:solidFill>
              </a:rPr>
              <a:t>Taille du texte augmenté</a:t>
            </a:r>
          </a:p>
          <a:p>
            <a:pPr marL="342900" indent="-342900" algn="ctr">
              <a:buAutoNum type="arabicParenR"/>
            </a:pPr>
            <a:r>
              <a:rPr lang="fr-FR" dirty="0">
                <a:solidFill>
                  <a:schemeClr val="bg1"/>
                </a:solidFill>
              </a:rPr>
              <a:t>Images réajustés à la même taille </a:t>
            </a:r>
          </a:p>
        </p:txBody>
      </p:sp>
    </p:spTree>
    <p:extLst>
      <p:ext uri="{BB962C8B-B14F-4D97-AF65-F5344CB8AC3E}">
        <p14:creationId xmlns:p14="http://schemas.microsoft.com/office/powerpoint/2010/main" val="124639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9B3BC-96AD-464C-B5A7-6AC8029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87079"/>
            <a:ext cx="11090274" cy="6251944"/>
          </a:xfrm>
        </p:spPr>
        <p:txBody>
          <a:bodyPr/>
          <a:lstStyle/>
          <a:p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 L’accessibilité 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068987D-96BC-4474-B002-ACC2DE3CD138}"/>
              </a:ext>
            </a:extLst>
          </p:cNvPr>
          <p:cNvCxnSpPr>
            <a:cxnSpLocks/>
          </p:cNvCxnSpPr>
          <p:nvPr/>
        </p:nvCxnSpPr>
        <p:spPr>
          <a:xfrm>
            <a:off x="5819764" y="1484879"/>
            <a:ext cx="21971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1E5C483-EA2B-4B18-BC33-1B63F34D9AC2}"/>
              </a:ext>
            </a:extLst>
          </p:cNvPr>
          <p:cNvCxnSpPr>
            <a:cxnSpLocks/>
          </p:cNvCxnSpPr>
          <p:nvPr/>
        </p:nvCxnSpPr>
        <p:spPr>
          <a:xfrm>
            <a:off x="6572520" y="3212123"/>
            <a:ext cx="12424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246A03-0E74-417D-84A1-4CEDDB639353}"/>
              </a:ext>
            </a:extLst>
          </p:cNvPr>
          <p:cNvSpPr/>
          <p:nvPr/>
        </p:nvSpPr>
        <p:spPr>
          <a:xfrm>
            <a:off x="234780" y="5512242"/>
            <a:ext cx="11340591" cy="1026782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/>
                </a:solidFill>
              </a:rPr>
              <a:t>1) Modification avec une balise adéquat contenant du texte                                                               2) Ajout de langue   3) Attribut « alt » d’une image modifiée                                 4) Attribut « aria-label » donné à un élément HTML visuel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3BF3D1B-4BCC-4625-B5F3-A960BE18F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33" y="1133889"/>
            <a:ext cx="3330961" cy="7019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F698A1E-75B1-4BFD-BDC1-C0E2B1D9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022" y="948729"/>
            <a:ext cx="2950720" cy="1072298"/>
          </a:xfrm>
          <a:prstGeom prst="rect">
            <a:avLst/>
          </a:prstGeom>
        </p:spPr>
      </p:pic>
      <p:sp>
        <p:nvSpPr>
          <p:cNvPr id="10" name="Rectangle : avec coins arrondis en diagonale 9">
            <a:extLst>
              <a:ext uri="{FF2B5EF4-FFF2-40B4-BE49-F238E27FC236}">
                <a16:creationId xmlns:a16="http://schemas.microsoft.com/office/drawing/2014/main" id="{FB1E46D1-76DB-4AC4-BA57-DA808F72E82B}"/>
              </a:ext>
            </a:extLst>
          </p:cNvPr>
          <p:cNvSpPr/>
          <p:nvPr/>
        </p:nvSpPr>
        <p:spPr>
          <a:xfrm>
            <a:off x="234780" y="1297172"/>
            <a:ext cx="1903228" cy="46047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Les images contenant du texte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B349877-8733-4E5D-BFE4-F92D2C5DA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33" y="2099241"/>
            <a:ext cx="1426588" cy="487722"/>
          </a:xfrm>
          <a:prstGeom prst="rect">
            <a:avLst/>
          </a:prstGeom>
        </p:spPr>
      </p:pic>
      <p:sp>
        <p:nvSpPr>
          <p:cNvPr id="12" name="Rectangle : avec coins arrondis en diagonale 11">
            <a:extLst>
              <a:ext uri="{FF2B5EF4-FFF2-40B4-BE49-F238E27FC236}">
                <a16:creationId xmlns:a16="http://schemas.microsoft.com/office/drawing/2014/main" id="{CAF54C0E-443C-4183-90A8-EFED2FA9117B}"/>
              </a:ext>
            </a:extLst>
          </p:cNvPr>
          <p:cNvSpPr/>
          <p:nvPr/>
        </p:nvSpPr>
        <p:spPr>
          <a:xfrm>
            <a:off x="234780" y="2112864"/>
            <a:ext cx="1903228" cy="46047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Langue du site</a:t>
            </a:r>
          </a:p>
        </p:txBody>
      </p:sp>
      <p:sp>
        <p:nvSpPr>
          <p:cNvPr id="20" name="Rectangle : avec coins arrondis en diagonale 19">
            <a:extLst>
              <a:ext uri="{FF2B5EF4-FFF2-40B4-BE49-F238E27FC236}">
                <a16:creationId xmlns:a16="http://schemas.microsoft.com/office/drawing/2014/main" id="{7C1DB242-49B0-4CEC-AB3E-1F1D95208103}"/>
              </a:ext>
            </a:extLst>
          </p:cNvPr>
          <p:cNvSpPr/>
          <p:nvPr/>
        </p:nvSpPr>
        <p:spPr>
          <a:xfrm>
            <a:off x="234780" y="2982094"/>
            <a:ext cx="1903228" cy="46047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Attribut « alt »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456DDB4-B8BF-4E9F-9B96-91879E4A3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933" y="2776221"/>
            <a:ext cx="3999323" cy="87180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4773221-42D1-43E3-828F-079902D7F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2763" y="2617711"/>
            <a:ext cx="3322608" cy="1188823"/>
          </a:xfrm>
          <a:prstGeom prst="rect">
            <a:avLst/>
          </a:prstGeom>
        </p:spPr>
      </p:pic>
      <p:sp>
        <p:nvSpPr>
          <p:cNvPr id="27" name="Rectangle : avec coins arrondis en diagonale 26">
            <a:extLst>
              <a:ext uri="{FF2B5EF4-FFF2-40B4-BE49-F238E27FC236}">
                <a16:creationId xmlns:a16="http://schemas.microsoft.com/office/drawing/2014/main" id="{32647718-EB55-408E-8EEF-DFE44B519EB5}"/>
              </a:ext>
            </a:extLst>
          </p:cNvPr>
          <p:cNvSpPr/>
          <p:nvPr/>
        </p:nvSpPr>
        <p:spPr>
          <a:xfrm>
            <a:off x="234780" y="4252762"/>
            <a:ext cx="1903228" cy="46047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Attribut « aria-label »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1A1CC6E-E724-4BD6-B100-8092B7810284}"/>
              </a:ext>
            </a:extLst>
          </p:cNvPr>
          <p:cNvCxnSpPr>
            <a:cxnSpLocks/>
          </p:cNvCxnSpPr>
          <p:nvPr/>
        </p:nvCxnSpPr>
        <p:spPr>
          <a:xfrm>
            <a:off x="5504939" y="4447028"/>
            <a:ext cx="3148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B208AA0F-BE6F-469C-A6AE-0C50F0F40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632" y="4227146"/>
            <a:ext cx="438950" cy="39627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A45F6A4-9AC1-4E80-AA26-578C2B1CFD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040" y="3842334"/>
            <a:ext cx="3081817" cy="1209387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1694FCA-ADFC-4759-B1D0-B4FA243B55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5433" y="4233851"/>
            <a:ext cx="1749938" cy="418669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9038B32-FA92-40C2-A06E-92B6B3D828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3508" y="4365471"/>
            <a:ext cx="396274" cy="16460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217B349-9DD3-4AF8-B8D1-D377A31495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2736" y="3926427"/>
            <a:ext cx="3042993" cy="10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3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9B3BC-96AD-464C-B5A7-6AC8029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87079"/>
            <a:ext cx="11090274" cy="6251944"/>
          </a:xfrm>
        </p:spPr>
        <p:txBody>
          <a:bodyPr/>
          <a:lstStyle/>
          <a:p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 L’accessibilité 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068987D-96BC-4474-B002-ACC2DE3CD138}"/>
              </a:ext>
            </a:extLst>
          </p:cNvPr>
          <p:cNvCxnSpPr>
            <a:cxnSpLocks/>
          </p:cNvCxnSpPr>
          <p:nvPr/>
        </p:nvCxnSpPr>
        <p:spPr>
          <a:xfrm>
            <a:off x="4539671" y="1278763"/>
            <a:ext cx="1320278" cy="3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1E5C483-EA2B-4B18-BC33-1B63F34D9AC2}"/>
              </a:ext>
            </a:extLst>
          </p:cNvPr>
          <p:cNvCxnSpPr>
            <a:cxnSpLocks/>
          </p:cNvCxnSpPr>
          <p:nvPr/>
        </p:nvCxnSpPr>
        <p:spPr>
          <a:xfrm>
            <a:off x="4812010" y="2446782"/>
            <a:ext cx="650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0246A03-0E74-417D-84A1-4CEDDB639353}"/>
              </a:ext>
            </a:extLst>
          </p:cNvPr>
          <p:cNvSpPr/>
          <p:nvPr/>
        </p:nvSpPr>
        <p:spPr>
          <a:xfrm>
            <a:off x="8521479" y="4689316"/>
            <a:ext cx="3053892" cy="18497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dirty="0">
                <a:solidFill>
                  <a:schemeClr val="bg1"/>
                </a:solidFill>
              </a:rPr>
              <a:t>Modification du contraste des couleurs par rapport aux normes WCAG à l’aide de l’outil </a:t>
            </a:r>
            <a:r>
              <a:rPr lang="fr-FR" dirty="0" err="1">
                <a:solidFill>
                  <a:schemeClr val="bg1"/>
                </a:solidFill>
              </a:rPr>
              <a:t>Colour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Contast</a:t>
            </a:r>
            <a:r>
              <a:rPr lang="fr-FR" dirty="0">
                <a:solidFill>
                  <a:schemeClr val="bg1"/>
                </a:solidFill>
              </a:rPr>
              <a:t> Analyser</a:t>
            </a:r>
          </a:p>
        </p:txBody>
      </p:sp>
      <p:sp>
        <p:nvSpPr>
          <p:cNvPr id="10" name="Rectangle : avec coins arrondis en diagonale 9">
            <a:extLst>
              <a:ext uri="{FF2B5EF4-FFF2-40B4-BE49-F238E27FC236}">
                <a16:creationId xmlns:a16="http://schemas.microsoft.com/office/drawing/2014/main" id="{FB1E46D1-76DB-4AC4-BA57-DA808F72E82B}"/>
              </a:ext>
            </a:extLst>
          </p:cNvPr>
          <p:cNvSpPr/>
          <p:nvPr/>
        </p:nvSpPr>
        <p:spPr>
          <a:xfrm>
            <a:off x="439611" y="1018306"/>
            <a:ext cx="1903228" cy="460476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Contraste des couleurs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1A1CC6E-E724-4BD6-B100-8092B7810284}"/>
              </a:ext>
            </a:extLst>
          </p:cNvPr>
          <p:cNvCxnSpPr>
            <a:cxnSpLocks/>
          </p:cNvCxnSpPr>
          <p:nvPr/>
        </p:nvCxnSpPr>
        <p:spPr>
          <a:xfrm>
            <a:off x="4847881" y="3875175"/>
            <a:ext cx="86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4C91D5A1-4ECE-4846-9FCB-8501377C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59" y="836765"/>
            <a:ext cx="1902117" cy="88399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6605982-6910-42A1-8E78-9183B4A67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94" y="842861"/>
            <a:ext cx="1908213" cy="87180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7B56FD8-0FB4-4813-9189-F2C4E460B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56" y="1832370"/>
            <a:ext cx="2234445" cy="12327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804491C-F23F-4A49-93D0-6E8965ABF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610" y="1832370"/>
            <a:ext cx="2813157" cy="122882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FEC80FD-D21B-4126-BD5E-59AAE26E2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156" y="3224407"/>
            <a:ext cx="2234445" cy="130567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DCE1F64-164C-4972-A874-D0E7B013BD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4565" y="3220273"/>
            <a:ext cx="1995245" cy="130980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1E2CC78-1255-48EB-9807-5FA6D3CACE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2839" y="4689316"/>
            <a:ext cx="2236967" cy="90838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56A57A9-1EF3-42C7-A1A5-B9805E90B4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2760" y="4670132"/>
            <a:ext cx="2458854" cy="909105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3906493-09B6-44F7-9F8D-71B6BC119CBF}"/>
              </a:ext>
            </a:extLst>
          </p:cNvPr>
          <p:cNvCxnSpPr>
            <a:cxnSpLocks/>
          </p:cNvCxnSpPr>
          <p:nvPr/>
        </p:nvCxnSpPr>
        <p:spPr>
          <a:xfrm>
            <a:off x="4723575" y="5080198"/>
            <a:ext cx="86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92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9B3BC-96AD-464C-B5A7-6AC8029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87079"/>
            <a:ext cx="11090274" cy="6251944"/>
          </a:xfrm>
        </p:spPr>
        <p:txBody>
          <a:bodyPr/>
          <a:lstStyle/>
          <a:p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5/ Importation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46A03-0E74-417D-84A1-4CEDDB639353}"/>
              </a:ext>
            </a:extLst>
          </p:cNvPr>
          <p:cNvSpPr/>
          <p:nvPr/>
        </p:nvSpPr>
        <p:spPr>
          <a:xfrm>
            <a:off x="550861" y="5450564"/>
            <a:ext cx="11090274" cy="862022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Le CSS et le JavaScript mal importés car ajout de l’extension « .min »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1A1CC6E-E724-4BD6-B100-8092B7810284}"/>
              </a:ext>
            </a:extLst>
          </p:cNvPr>
          <p:cNvCxnSpPr>
            <a:cxnSpLocks/>
          </p:cNvCxnSpPr>
          <p:nvPr/>
        </p:nvCxnSpPr>
        <p:spPr>
          <a:xfrm>
            <a:off x="5502334" y="3173426"/>
            <a:ext cx="11873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02860FD9-8BD1-45AE-9F8D-957BA9230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876491"/>
            <a:ext cx="4809049" cy="170721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AFDDA6C-CEB5-4F6E-93D9-1DA74327C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515580"/>
            <a:ext cx="4809049" cy="27101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8A599A2-7DA1-44BD-B53E-6718B6979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574" y="876491"/>
            <a:ext cx="4616562" cy="178960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7BFF467-17C3-4EFF-8B35-953B1965E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574" y="2666094"/>
            <a:ext cx="4616563" cy="255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52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9B3BC-96AD-464C-B5A7-6AC8029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87079"/>
            <a:ext cx="11090274" cy="6251944"/>
          </a:xfrm>
        </p:spPr>
        <p:txBody>
          <a:bodyPr/>
          <a:lstStyle/>
          <a:p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6/ Dissimulation des mots-clés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46A03-0E74-417D-84A1-4CEDDB639353}"/>
              </a:ext>
            </a:extLst>
          </p:cNvPr>
          <p:cNvSpPr/>
          <p:nvPr/>
        </p:nvSpPr>
        <p:spPr>
          <a:xfrm>
            <a:off x="550860" y="5481481"/>
            <a:ext cx="11090274" cy="862022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Les trois mots-clés supprimés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8BE416-DC6C-454D-B7AE-F4C4051C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76" y="945508"/>
            <a:ext cx="7060043" cy="18936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39BC785-097F-46F7-AD81-BB64A6356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17" y="3872723"/>
            <a:ext cx="7060043" cy="723545"/>
          </a:xfrm>
          <a:prstGeom prst="rect">
            <a:avLst/>
          </a:prstGeom>
        </p:spPr>
      </p:pic>
      <p:sp>
        <p:nvSpPr>
          <p:cNvPr id="7" name="Signe Plus 6">
            <a:extLst>
              <a:ext uri="{FF2B5EF4-FFF2-40B4-BE49-F238E27FC236}">
                <a16:creationId xmlns:a16="http://schemas.microsoft.com/office/drawing/2014/main" id="{CDC92F19-96E1-462E-B312-4C1F98846E99}"/>
              </a:ext>
            </a:extLst>
          </p:cNvPr>
          <p:cNvSpPr/>
          <p:nvPr/>
        </p:nvSpPr>
        <p:spPr>
          <a:xfrm>
            <a:off x="5671582" y="2929150"/>
            <a:ext cx="848829" cy="853554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9B3BC-96AD-464C-B5A7-6AC8029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87079"/>
            <a:ext cx="11090274" cy="6251944"/>
          </a:xfrm>
        </p:spPr>
        <p:txBody>
          <a:bodyPr/>
          <a:lstStyle/>
          <a:p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7/ Installer les bons outils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46A03-0E74-417D-84A1-4CEDDB639353}"/>
              </a:ext>
            </a:extLst>
          </p:cNvPr>
          <p:cNvSpPr/>
          <p:nvPr/>
        </p:nvSpPr>
        <p:spPr>
          <a:xfrm>
            <a:off x="8644270" y="987716"/>
            <a:ext cx="2996867" cy="1957503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Ajout du  code de suivi dans le code HTML des deux pages web. (Informations sur vos visiteurs)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A2FDA3B-1531-4288-A8D0-199F5225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0" y="987716"/>
            <a:ext cx="7601637" cy="19575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455D6A3-1D4E-429D-B2B1-195100B8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57" y="3211717"/>
            <a:ext cx="7189642" cy="3060807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0106434-CB65-4052-8089-D1EC55B76CE5}"/>
              </a:ext>
            </a:extLst>
          </p:cNvPr>
          <p:cNvCxnSpPr>
            <a:cxnSpLocks/>
          </p:cNvCxnSpPr>
          <p:nvPr/>
        </p:nvCxnSpPr>
        <p:spPr>
          <a:xfrm flipV="1">
            <a:off x="260483" y="5284381"/>
            <a:ext cx="738977" cy="4302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C445B7-54FD-466E-B73D-052C58990FE3}"/>
              </a:ext>
            </a:extLst>
          </p:cNvPr>
          <p:cNvSpPr/>
          <p:nvPr/>
        </p:nvSpPr>
        <p:spPr>
          <a:xfrm>
            <a:off x="8644269" y="3211717"/>
            <a:ext cx="2996867" cy="3060807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Renseigné l’URL du site dans la google </a:t>
            </a:r>
            <a:r>
              <a:rPr lang="fr-FR" dirty="0" err="1">
                <a:solidFill>
                  <a:schemeClr val="bg1"/>
                </a:solidFill>
              </a:rPr>
              <a:t>search</a:t>
            </a:r>
            <a:r>
              <a:rPr lang="fr-FR" dirty="0">
                <a:solidFill>
                  <a:schemeClr val="bg1"/>
                </a:solidFill>
              </a:rPr>
              <a:t> console, puis création d’un </a:t>
            </a:r>
            <a:r>
              <a:rPr lang="fr-FR" dirty="0" err="1">
                <a:solidFill>
                  <a:schemeClr val="bg1"/>
                </a:solidFill>
              </a:rPr>
              <a:t>sitemap</a:t>
            </a:r>
            <a:r>
              <a:rPr lang="fr-FR" dirty="0">
                <a:solidFill>
                  <a:schemeClr val="bg1"/>
                </a:solidFill>
              </a:rPr>
              <a:t> intégré dans le dossier source du site qui permettra d’avoir en plus de la google </a:t>
            </a:r>
            <a:r>
              <a:rPr lang="fr-FR" dirty="0" err="1">
                <a:solidFill>
                  <a:schemeClr val="bg1"/>
                </a:solidFill>
              </a:rPr>
              <a:t>search</a:t>
            </a:r>
            <a:r>
              <a:rPr lang="fr-FR" dirty="0">
                <a:solidFill>
                  <a:schemeClr val="bg1"/>
                </a:solidFill>
              </a:rPr>
              <a:t> console un plan du site contenant toutes les pages qui doivent être indexées.</a:t>
            </a:r>
          </a:p>
        </p:txBody>
      </p:sp>
    </p:spTree>
    <p:extLst>
      <p:ext uri="{BB962C8B-B14F-4D97-AF65-F5344CB8AC3E}">
        <p14:creationId xmlns:p14="http://schemas.microsoft.com/office/powerpoint/2010/main" val="2156509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9B3BC-96AD-464C-B5A7-6AC8029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87079"/>
            <a:ext cx="11090274" cy="6251944"/>
          </a:xfrm>
        </p:spPr>
        <p:txBody>
          <a:bodyPr/>
          <a:lstStyle/>
          <a:p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8/ Hiérarchisation et structuration du code 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46A03-0E74-417D-84A1-4CEDDB639353}"/>
              </a:ext>
            </a:extLst>
          </p:cNvPr>
          <p:cNvSpPr/>
          <p:nvPr/>
        </p:nvSpPr>
        <p:spPr>
          <a:xfrm>
            <a:off x="3659107" y="1818247"/>
            <a:ext cx="1581156" cy="3566040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Ajout d’un &lt;h2&gt; pour une bonne hiérarchisation des titres.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2BC472-D677-4520-A90F-AB8EEB32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949287"/>
            <a:ext cx="2992874" cy="250057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20F388-ADBF-49D2-97EB-42C2A3247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" y="4168200"/>
            <a:ext cx="2992874" cy="20456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B8280B-AC24-48FF-92BA-D6E70202D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635" y="854641"/>
            <a:ext cx="3957470" cy="26631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EE6B190-DCAE-43C6-9EB6-010FD21E8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477" y="823182"/>
            <a:ext cx="2594254" cy="26946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23EAAC-EDA9-43FD-8EA0-6549BB08F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635" y="3601267"/>
            <a:ext cx="6667096" cy="20009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B895C3-8F65-420B-8DCE-02124F0268DC}"/>
              </a:ext>
            </a:extLst>
          </p:cNvPr>
          <p:cNvSpPr/>
          <p:nvPr/>
        </p:nvSpPr>
        <p:spPr>
          <a:xfrm>
            <a:off x="5355635" y="5772915"/>
            <a:ext cx="6747452" cy="88192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Intégration de balise sémantique comme &lt;header&gt;, &lt;section&gt; et &lt;</a:t>
            </a:r>
            <a:r>
              <a:rPr lang="fr-FR" dirty="0" err="1">
                <a:solidFill>
                  <a:schemeClr val="bg1"/>
                </a:solidFill>
              </a:rPr>
              <a:t>footer</a:t>
            </a:r>
            <a:r>
              <a:rPr lang="fr-FR" dirty="0">
                <a:solidFill>
                  <a:schemeClr val="bg1"/>
                </a:solidFill>
              </a:rPr>
              <a:t>&gt; dans le code HTML </a:t>
            </a:r>
          </a:p>
        </p:txBody>
      </p:sp>
    </p:spTree>
    <p:extLst>
      <p:ext uri="{BB962C8B-B14F-4D97-AF65-F5344CB8AC3E}">
        <p14:creationId xmlns:p14="http://schemas.microsoft.com/office/powerpoint/2010/main" val="42547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9B3BC-96AD-464C-B5A7-6AC8029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87079"/>
            <a:ext cx="11090274" cy="6251944"/>
          </a:xfrm>
        </p:spPr>
        <p:txBody>
          <a:bodyPr/>
          <a:lstStyle/>
          <a:p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9/ Ne pas intégrer d’annuaire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46A03-0E74-417D-84A1-4CEDDB639353}"/>
              </a:ext>
            </a:extLst>
          </p:cNvPr>
          <p:cNvSpPr/>
          <p:nvPr/>
        </p:nvSpPr>
        <p:spPr>
          <a:xfrm>
            <a:off x="550862" y="5496517"/>
            <a:ext cx="11090275" cy="1042506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bg1"/>
                </a:solidFill>
              </a:rPr>
              <a:t>J’ai supprimé les annuaires car aujourd’hui ils ne sont plus à jour au niveau du SEO.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C13ECF1-8528-478C-AFC0-6BC466B2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102" y="1039365"/>
            <a:ext cx="5397796" cy="18660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41DB4A0-85BD-46E7-9B9E-D5B8D469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102" y="3575265"/>
            <a:ext cx="5397796" cy="1369470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C99EFC1-7CA9-4BA0-A2B6-40B2E9CBAED3}"/>
              </a:ext>
            </a:extLst>
          </p:cNvPr>
          <p:cNvCxnSpPr>
            <a:cxnSpLocks/>
          </p:cNvCxnSpPr>
          <p:nvPr/>
        </p:nvCxnSpPr>
        <p:spPr>
          <a:xfrm>
            <a:off x="6096000" y="2945611"/>
            <a:ext cx="0" cy="483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71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9B3BC-96AD-464C-B5A7-6AC8029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87079"/>
            <a:ext cx="11090274" cy="6251944"/>
          </a:xfrm>
        </p:spPr>
        <p:txBody>
          <a:bodyPr/>
          <a:lstStyle/>
          <a:p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 Vitesse de chargement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46A03-0E74-417D-84A1-4CEDDB639353}"/>
              </a:ext>
            </a:extLst>
          </p:cNvPr>
          <p:cNvSpPr/>
          <p:nvPr/>
        </p:nvSpPr>
        <p:spPr>
          <a:xfrm>
            <a:off x="550862" y="5496517"/>
            <a:ext cx="11090275" cy="1042506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fr-FR" dirty="0">
                <a:solidFill>
                  <a:schemeClr val="bg1"/>
                </a:solidFill>
              </a:rPr>
              <a:t>Les images à la bonne échelle (trop grande par rapport à la taille donné sur le site)</a:t>
            </a:r>
          </a:p>
          <a:p>
            <a:pPr marL="342900" indent="-342900" algn="ctr">
              <a:buAutoNum type="arabicParenR"/>
            </a:pPr>
            <a:r>
              <a:rPr lang="fr-FR" dirty="0">
                <a:solidFill>
                  <a:schemeClr val="bg1"/>
                </a:solidFill>
              </a:rPr>
              <a:t>Minimiser les images à l’aide d’application gratuite en ligne</a:t>
            </a:r>
          </a:p>
          <a:p>
            <a:pPr marL="342900" indent="-342900" algn="ctr">
              <a:buAutoNum type="arabicParenR"/>
            </a:pPr>
            <a:r>
              <a:rPr lang="fr-FR" dirty="0">
                <a:solidFill>
                  <a:schemeClr val="bg1"/>
                </a:solidFill>
              </a:rPr>
              <a:t>CSS et JavaScript minifier pour enlever les caractères inutiles à l’aide d’application gratuit en ligne 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C99EFC1-7CA9-4BA0-A2B6-40B2E9CBAED3}"/>
              </a:ext>
            </a:extLst>
          </p:cNvPr>
          <p:cNvCxnSpPr>
            <a:cxnSpLocks/>
          </p:cNvCxnSpPr>
          <p:nvPr/>
        </p:nvCxnSpPr>
        <p:spPr>
          <a:xfrm>
            <a:off x="5938331" y="2987626"/>
            <a:ext cx="4285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6F331C40-4CD9-4197-B7CD-6CF3F997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35" y="901282"/>
            <a:ext cx="5706351" cy="398103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045B2CC-5394-47F9-ABF1-56A45008B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870" y="901281"/>
            <a:ext cx="5706351" cy="39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9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4F6252-BC8D-41D1-9259-62FEBF8E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10 recommandations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B9928D-246E-4570-80F0-6252017D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881275"/>
            <a:ext cx="11090274" cy="4284921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1) </a:t>
            </a:r>
            <a:r>
              <a:rPr lang="fr-FR" sz="3200" i="1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Les balises du &lt;</a:t>
            </a:r>
            <a:r>
              <a:rPr lang="fr-FR" sz="3200" i="1" dirty="0" err="1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head</a:t>
            </a:r>
            <a:r>
              <a:rPr lang="fr-FR" sz="3200" i="1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&gt;</a:t>
            </a:r>
          </a:p>
          <a:p>
            <a:r>
              <a:rPr lang="fr-FR" dirty="0"/>
              <a:t>- La balise &lt;</a:t>
            </a:r>
            <a:r>
              <a:rPr lang="fr-FR" dirty="0" err="1"/>
              <a:t>title</a:t>
            </a:r>
            <a:r>
              <a:rPr lang="fr-FR" dirty="0"/>
              <a:t>&gt; qui indiquera au moteur de recherche le titre de la page web donné.</a:t>
            </a:r>
          </a:p>
          <a:p>
            <a:r>
              <a:rPr lang="fr-FR" dirty="0"/>
              <a:t>- La balise </a:t>
            </a:r>
            <a:r>
              <a:rPr lang="fr-FR" dirty="0" err="1"/>
              <a:t>meta</a:t>
            </a:r>
            <a:r>
              <a:rPr lang="fr-FR" dirty="0"/>
              <a:t> &lt;robots&gt; qui sert à indiquer au moteur de recherche d’indexer la page web visé. </a:t>
            </a:r>
          </a:p>
          <a:p>
            <a:r>
              <a:rPr lang="fr-FR" dirty="0"/>
              <a:t>- La balise </a:t>
            </a:r>
            <a:r>
              <a:rPr lang="fr-FR" dirty="0" err="1"/>
              <a:t>meta</a:t>
            </a:r>
            <a:r>
              <a:rPr lang="fr-FR" dirty="0"/>
              <a:t> &lt;description&gt; qui indique au moteur de recherche de quoi traite la page, en donnant une description globale au site.</a:t>
            </a:r>
          </a:p>
          <a:p>
            <a:r>
              <a:rPr lang="fr-FR" dirty="0"/>
              <a:t>- Et la balise </a:t>
            </a:r>
            <a:r>
              <a:rPr lang="fr-FR" dirty="0" err="1"/>
              <a:t>meta</a:t>
            </a:r>
            <a:r>
              <a:rPr lang="fr-FR" dirty="0"/>
              <a:t> &lt;Keyword&gt; qui elle, est à éviter aujourd’hui car est obsolète</a:t>
            </a:r>
          </a:p>
        </p:txBody>
      </p:sp>
    </p:spTree>
    <p:extLst>
      <p:ext uri="{BB962C8B-B14F-4D97-AF65-F5344CB8AC3E}">
        <p14:creationId xmlns:p14="http://schemas.microsoft.com/office/powerpoint/2010/main" val="1898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B9928D-246E-4570-80F0-6252017D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489099"/>
            <a:ext cx="11090274" cy="5986129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2) </a:t>
            </a:r>
            <a:r>
              <a:rPr lang="fr-FR" sz="3200" i="1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Les liens de redirection</a:t>
            </a:r>
          </a:p>
          <a:p>
            <a:r>
              <a:rPr lang="fr-FR" dirty="0"/>
              <a:t>- Ne pas créer de lien de redirection qui se répète</a:t>
            </a:r>
          </a:p>
          <a:p>
            <a:r>
              <a:rPr lang="fr-FR" dirty="0"/>
              <a:t>- Donner un nom au lien qui soit cohérent par rapport à la redirection visé.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3200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3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>
                    <a:alpha val="60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) </a:t>
            </a:r>
            <a:r>
              <a:rPr kumimoji="0" lang="fr-FR" sz="3200" b="0" i="1" u="none" strike="noStrike" kern="1200" cap="none" spc="0" normalizeH="0" baseline="0" noProof="0" dirty="0">
                <a:ln>
                  <a:noFill/>
                </a:ln>
                <a:solidFill>
                  <a:srgbClr val="00B0F0">
                    <a:alpha val="60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Taille du texte et des images</a:t>
            </a:r>
          </a:p>
          <a:p>
            <a:pPr>
              <a:defRPr/>
            </a:pPr>
            <a:r>
              <a:rPr kumimoji="0" lang="fr-FR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-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solidFill>
                  <a:srgbClr val="00B0F0">
                    <a:alpha val="60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</a:t>
            </a:r>
            <a:r>
              <a:rPr kumimoji="0" lang="fr-FR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Pour la taille du texte il faut veiller à ce qu’il ne soit pas écrit trop petits.</a:t>
            </a:r>
          </a:p>
          <a:p>
            <a:pPr>
              <a:defRPr/>
            </a:pPr>
            <a:r>
              <a:rPr lang="fr-FR" dirty="0"/>
              <a:t>- Pour la taille des images, il faut veiller à ceux que les images par exemple à l’intérieur d’un portefolio soient de taille identique</a:t>
            </a:r>
            <a:endParaRPr kumimoji="0" lang="fr-FR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None/>
              <a:tabLst/>
              <a:defRPr/>
            </a:pPr>
            <a:r>
              <a:rPr kumimoji="0" lang="fr-FR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      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89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B9928D-246E-4570-80F0-6252017D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32" y="462517"/>
            <a:ext cx="11220136" cy="5932966"/>
          </a:xfrm>
        </p:spPr>
        <p:txBody>
          <a:bodyPr>
            <a:normAutofit lnSpcReduction="10000"/>
          </a:bodyPr>
          <a:lstStyle/>
          <a:p>
            <a:r>
              <a:rPr lang="fr-FR" sz="3200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4) </a:t>
            </a:r>
            <a:r>
              <a:rPr lang="fr-FR" sz="3200" i="1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Accessibilité pour tous</a:t>
            </a:r>
          </a:p>
          <a:p>
            <a:r>
              <a:rPr lang="fr-FR" dirty="0"/>
              <a:t>- Ne pas intégrer des images contenant du texte (accessibilité mobile / importance Google)</a:t>
            </a:r>
          </a:p>
          <a:p>
            <a:r>
              <a:rPr kumimoji="0" lang="fr-FR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- </a:t>
            </a:r>
            <a:r>
              <a:rPr lang="fr-FR" dirty="0"/>
              <a:t>R</a:t>
            </a:r>
            <a:r>
              <a:rPr kumimoji="0" lang="fr-FR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especter</a:t>
            </a:r>
            <a:r>
              <a:rPr kumimoji="0" lang="fr-FR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le contraste des couleurs entre la couleur d’un premier-plan (texte) et d’un arrière-plan par rapport aux normes WCAG (malvoyants)</a:t>
            </a:r>
          </a:p>
          <a:p>
            <a:r>
              <a:rPr lang="fr-FR" dirty="0"/>
              <a:t>- D</a:t>
            </a:r>
            <a:r>
              <a:rPr kumimoji="0" lang="fr-FR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onner</a:t>
            </a:r>
            <a:r>
              <a:rPr kumimoji="0" lang="fr-FR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un attribut « alt » qui décrira l’image visé (handicap)</a:t>
            </a:r>
          </a:p>
          <a:p>
            <a:r>
              <a:rPr lang="fr-FR" dirty="0"/>
              <a:t>- Donner un attribut « aria-label » qui décrira un élément HTML dont le sens est transmis uniquement par visuel (handicap)</a:t>
            </a:r>
          </a:p>
          <a:p>
            <a:r>
              <a:rPr kumimoji="0" lang="fr-FR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- D’indiquer sur la page web la langue du contenu car les informations données seront utiles pour les outils d’indexation, les outils de traduction automatique ou encore ceux de synthèse vocale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None/>
              <a:tabLst/>
              <a:defRPr/>
            </a:pPr>
            <a:r>
              <a:rPr kumimoji="0" lang="fr-FR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        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2982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B9928D-246E-4570-80F0-6252017D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32" y="462517"/>
            <a:ext cx="11220136" cy="5932966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5) </a:t>
            </a:r>
            <a:r>
              <a:rPr lang="fr-FR" sz="3200" i="1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Bien importé ses ressources</a:t>
            </a:r>
          </a:p>
          <a:p>
            <a:r>
              <a:rPr lang="fr-FR" dirty="0"/>
              <a:t>- Ca permet d’apporter les modifications ou la création des ressources directement dans le HTML pour ensuite le rendre visible sur la page web.</a:t>
            </a:r>
          </a:p>
          <a:p>
            <a:r>
              <a:rPr lang="fr-FR" sz="3200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6) </a:t>
            </a:r>
            <a:r>
              <a:rPr lang="fr-FR" sz="3200" i="1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Dissimulation de mots-clés</a:t>
            </a:r>
          </a:p>
          <a:p>
            <a:r>
              <a:rPr lang="fr-FR" dirty="0"/>
              <a:t>- Ne pas dissimuler de mots-clés car cela s’appelle du « Keyword </a:t>
            </a:r>
            <a:r>
              <a:rPr lang="fr-FR" dirty="0" err="1"/>
              <a:t>stuffing</a:t>
            </a:r>
            <a:r>
              <a:rPr lang="fr-FR" dirty="0"/>
              <a:t> » et est considéré comme du contenu Black Hat. Car sa trompera les bots d’indexation du moteur de recherche pour obtenir un meilleur positionnement dans le référencement . Sévèrement puni par Google, qui peut même bannir le site sur leur plateforme.</a:t>
            </a:r>
          </a:p>
        </p:txBody>
      </p:sp>
    </p:spTree>
    <p:extLst>
      <p:ext uri="{BB962C8B-B14F-4D97-AF65-F5344CB8AC3E}">
        <p14:creationId xmlns:p14="http://schemas.microsoft.com/office/powerpoint/2010/main" val="117033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B9928D-246E-4570-80F0-6252017D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32" y="462517"/>
            <a:ext cx="11220136" cy="5932966"/>
          </a:xfrm>
        </p:spPr>
        <p:txBody>
          <a:bodyPr>
            <a:normAutofit fontScale="92500" lnSpcReduction="10000"/>
          </a:bodyPr>
          <a:lstStyle/>
          <a:p>
            <a:r>
              <a:rPr lang="fr-FR" sz="3200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7) </a:t>
            </a:r>
            <a:r>
              <a:rPr lang="fr-FR" sz="3200" i="1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Installer les bons outils pour vos démarches SEO </a:t>
            </a:r>
          </a:p>
          <a:p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- Google Analytics : permettra d’avoir un aperçu du nombre de vos visiteurs sur le site, leur comportement en fonction des pages qui sont plus visités, perte de trafic.</a:t>
            </a:r>
          </a:p>
          <a:p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- Google </a:t>
            </a:r>
            <a:r>
              <a:rPr lang="fr-FR" dirty="0" err="1">
                <a:solidFill>
                  <a:schemeClr val="tx1">
                    <a:lumMod val="75000"/>
                  </a:schemeClr>
                </a:solidFill>
              </a:rPr>
              <a:t>search</a:t>
            </a: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 console : permettra d’avoir des informations très précises sur comment les visiteurs ont trouvés le site. Et le fait de rajouter en supplément un élément important qui est le </a:t>
            </a:r>
            <a:r>
              <a:rPr lang="fr-FR" dirty="0" err="1">
                <a:solidFill>
                  <a:schemeClr val="tx1">
                    <a:lumMod val="75000"/>
                  </a:schemeClr>
                </a:solidFill>
              </a:rPr>
              <a:t>sitemap</a:t>
            </a: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 permettra d’avoir un plan du site contenant toutes les pages de votre site qui doivent être indexées.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3200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8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>
                    <a:alpha val="60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) </a:t>
            </a:r>
            <a:r>
              <a:rPr kumimoji="0" lang="fr-FR" sz="3200" b="0" i="1" u="none" strike="noStrike" kern="1200" cap="none" spc="0" normalizeH="0" baseline="0" noProof="0" dirty="0">
                <a:ln>
                  <a:noFill/>
                </a:ln>
                <a:solidFill>
                  <a:srgbClr val="00B0F0">
                    <a:alpha val="60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Hiérarchisation et structuration du code HTML</a:t>
            </a:r>
          </a:p>
          <a:p>
            <a:r>
              <a:rPr lang="fr-FR" dirty="0">
                <a:solidFill>
                  <a:schemeClr val="tx1">
                    <a:lumMod val="75000"/>
                  </a:schemeClr>
                </a:solidFill>
                <a:latin typeface="Bahnschrift" panose="020B0502040204020203" pitchFamily="34" charset="0"/>
              </a:rPr>
              <a:t>- Faire en sorte que vos titres suivent un ordre logique, ce qui garantira une bonne accessibilité pour mobile et améliora également le référencement sur Google.</a:t>
            </a:r>
          </a:p>
          <a:p>
            <a:r>
              <a:rPr lang="fr-FR" dirty="0">
                <a:solidFill>
                  <a:schemeClr val="tx1">
                    <a:lumMod val="75000"/>
                  </a:schemeClr>
                </a:solidFill>
                <a:latin typeface="Bahnschrift" panose="020B0502040204020203" pitchFamily="34" charset="0"/>
              </a:rPr>
              <a:t>- Intégrer des balises sémantiques pour permettre à votre code HTML d’avoir une meilleur lisibilité et interprétation pour google.</a:t>
            </a:r>
          </a:p>
          <a:p>
            <a:endParaRPr lang="fr-FR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8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B9928D-246E-4570-80F0-6252017D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32" y="462517"/>
            <a:ext cx="11220136" cy="5932966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9) </a:t>
            </a:r>
            <a:r>
              <a:rPr lang="fr-FR" sz="3200" i="1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Ne pas intégrer d’annuaire </a:t>
            </a:r>
          </a:p>
          <a:p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- Ne sont plus trop à jour au niveau du SEO et sont également plus trop pris en compte aujourd’hui et peuvent même être pénalisant si beaucoup trop d’annuaire sont listés.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3200" dirty="0">
                <a:solidFill>
                  <a:srgbClr val="00B0F0">
                    <a:alpha val="60000"/>
                  </a:srgbClr>
                </a:solidFill>
                <a:latin typeface="Bahnschrift" panose="020B0502040204020203" pitchFamily="34" charset="0"/>
              </a:rPr>
              <a:t>10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>
                    <a:alpha val="60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) </a:t>
            </a:r>
            <a:r>
              <a:rPr kumimoji="0" lang="fr-FR" sz="3200" b="0" i="1" u="none" strike="noStrike" kern="1200" cap="none" spc="0" normalizeH="0" baseline="0" noProof="0" dirty="0">
                <a:ln>
                  <a:noFill/>
                </a:ln>
                <a:solidFill>
                  <a:srgbClr val="00B0F0">
                    <a:alpha val="60000"/>
                  </a:srgbClr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Améliorer la vitesse de chargement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- </a:t>
            </a:r>
            <a:r>
              <a:rPr lang="fr-FR" dirty="0">
                <a:solidFill>
                  <a:srgbClr val="FFFFFF">
                    <a:lumMod val="75000"/>
                  </a:srgbClr>
                </a:solidFill>
                <a:latin typeface="Gill Sans MT"/>
              </a:rPr>
              <a:t>M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inifier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les ressources CSS et JavaScript qui retirera les caractères inutiles du code ce qui permettra de réduire le poids des fichiers.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>
                <a:solidFill>
                  <a:srgbClr val="FFFFFF">
                    <a:lumMod val="75000"/>
                  </a:srgbClr>
                </a:solidFill>
                <a:latin typeface="Gill Sans MT"/>
              </a:rPr>
              <a:t>- D’optimisés les images en les mettant à la bonne échelle par rapport aux dimensions donné sur la/les page web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- Minimiser les images pour que leur poids soit réduit.</a:t>
            </a:r>
          </a:p>
        </p:txBody>
      </p:sp>
    </p:spTree>
    <p:extLst>
      <p:ext uri="{BB962C8B-B14F-4D97-AF65-F5344CB8AC3E}">
        <p14:creationId xmlns:p14="http://schemas.microsoft.com/office/powerpoint/2010/main" val="114288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B8B43-A29B-4F18-A9C9-F9A55714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Rapport d’optimisation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9B3BC-96AD-464C-B5A7-6AC8029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07805"/>
            <a:ext cx="11090274" cy="5231218"/>
          </a:xfrm>
        </p:spPr>
        <p:txBody>
          <a:bodyPr/>
          <a:lstStyle/>
          <a:p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 Les balises du &lt;</a:t>
            </a:r>
            <a:r>
              <a:rPr lang="fr-FR" sz="2800" dirty="0" err="1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</a:t>
            </a:r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228E55-0744-415B-822A-6B7B580B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38" y="1881275"/>
            <a:ext cx="4645555" cy="269466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7FEC4BF-D30F-4463-A398-2AC5F4E30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389" y="1887372"/>
            <a:ext cx="4657748" cy="268856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068987D-96BC-4474-B002-ACC2DE3CD138}"/>
              </a:ext>
            </a:extLst>
          </p:cNvPr>
          <p:cNvCxnSpPr/>
          <p:nvPr/>
        </p:nvCxnSpPr>
        <p:spPr>
          <a:xfrm>
            <a:off x="5303874" y="3228608"/>
            <a:ext cx="15842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3E32B07-FFF4-4057-A7A7-EFE8027F46AB}"/>
              </a:ext>
            </a:extLst>
          </p:cNvPr>
          <p:cNvSpPr/>
          <p:nvPr/>
        </p:nvSpPr>
        <p:spPr>
          <a:xfrm>
            <a:off x="548212" y="5039833"/>
            <a:ext cx="11091600" cy="1268864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/>
                </a:solidFill>
              </a:rPr>
              <a:t>1) Balise </a:t>
            </a:r>
            <a:r>
              <a:rPr lang="fr-FR" dirty="0" err="1">
                <a:solidFill>
                  <a:schemeClr val="bg1"/>
                </a:solidFill>
              </a:rPr>
              <a:t>meta</a:t>
            </a:r>
            <a:r>
              <a:rPr lang="fr-FR" dirty="0">
                <a:solidFill>
                  <a:schemeClr val="bg1"/>
                </a:solidFill>
              </a:rPr>
              <a:t> &lt;robots&gt; intégré                                                                       2) Balise </a:t>
            </a:r>
            <a:r>
              <a:rPr lang="fr-FR" dirty="0" err="1">
                <a:solidFill>
                  <a:schemeClr val="bg1"/>
                </a:solidFill>
              </a:rPr>
              <a:t>meta</a:t>
            </a:r>
            <a:r>
              <a:rPr lang="fr-FR" dirty="0">
                <a:solidFill>
                  <a:schemeClr val="bg1"/>
                </a:solidFill>
              </a:rPr>
              <a:t> &lt;keywords&gt; supprimé</a:t>
            </a:r>
          </a:p>
          <a:p>
            <a:r>
              <a:rPr lang="fr-FR" dirty="0">
                <a:solidFill>
                  <a:schemeClr val="bg1"/>
                </a:solidFill>
              </a:rPr>
              <a:t>3) Balise </a:t>
            </a:r>
            <a:r>
              <a:rPr lang="fr-FR" dirty="0" err="1">
                <a:solidFill>
                  <a:schemeClr val="bg1"/>
                </a:solidFill>
              </a:rPr>
              <a:t>meta</a:t>
            </a:r>
            <a:r>
              <a:rPr lang="fr-FR" dirty="0">
                <a:solidFill>
                  <a:schemeClr val="bg1"/>
                </a:solidFill>
              </a:rPr>
              <a:t> &lt;description&gt; ajout de contenu                                                  4) Balise &lt;</a:t>
            </a:r>
            <a:r>
              <a:rPr lang="fr-FR" dirty="0" err="1">
                <a:solidFill>
                  <a:schemeClr val="bg1"/>
                </a:solidFill>
              </a:rPr>
              <a:t>title</a:t>
            </a:r>
            <a:r>
              <a:rPr lang="fr-FR" dirty="0">
                <a:solidFill>
                  <a:schemeClr val="bg1"/>
                </a:solidFill>
              </a:rPr>
              <a:t>&gt; ajout d’un titre </a:t>
            </a:r>
          </a:p>
        </p:txBody>
      </p:sp>
    </p:spTree>
    <p:extLst>
      <p:ext uri="{BB962C8B-B14F-4D97-AF65-F5344CB8AC3E}">
        <p14:creationId xmlns:p14="http://schemas.microsoft.com/office/powerpoint/2010/main" val="629503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89B3BC-96AD-464C-B5A7-6AC80298B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87079"/>
            <a:ext cx="11090274" cy="6251944"/>
          </a:xfrm>
        </p:spPr>
        <p:txBody>
          <a:bodyPr/>
          <a:lstStyle/>
          <a:p>
            <a:r>
              <a:rPr lang="fr-FR" sz="2800" dirty="0">
                <a:solidFill>
                  <a:srgbClr val="92D050">
                    <a:alpha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2/ Les liens de redirection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B068987D-96BC-4474-B002-ACC2DE3CD138}"/>
              </a:ext>
            </a:extLst>
          </p:cNvPr>
          <p:cNvCxnSpPr>
            <a:cxnSpLocks/>
          </p:cNvCxnSpPr>
          <p:nvPr/>
        </p:nvCxnSpPr>
        <p:spPr>
          <a:xfrm>
            <a:off x="6096000" y="2853216"/>
            <a:ext cx="0" cy="708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0B0B31C8-0E0C-42E5-95EC-85B8F4AA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96" y="811553"/>
            <a:ext cx="5460408" cy="19087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276F705-04A9-4BE8-A269-D7DD9DD37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55" y="3675288"/>
            <a:ext cx="5520290" cy="190875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E7B6DAD-2A7E-43B4-AF9C-5C4942387EC8}"/>
              </a:ext>
            </a:extLst>
          </p:cNvPr>
          <p:cNvSpPr/>
          <p:nvPr/>
        </p:nvSpPr>
        <p:spPr>
          <a:xfrm>
            <a:off x="549537" y="5791380"/>
            <a:ext cx="11091600" cy="544212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bg1"/>
                </a:solidFill>
              </a:rPr>
              <a:t>1) Liens en répétition supprimé 				2) changement de nom du lien de redirection</a:t>
            </a:r>
          </a:p>
        </p:txBody>
      </p:sp>
    </p:spTree>
    <p:extLst>
      <p:ext uri="{BB962C8B-B14F-4D97-AF65-F5344CB8AC3E}">
        <p14:creationId xmlns:p14="http://schemas.microsoft.com/office/powerpoint/2010/main" val="396748243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243541"/>
      </a:dk2>
      <a:lt2>
        <a:srgbClr val="E8E4E2"/>
      </a:lt2>
      <a:accent1>
        <a:srgbClr val="82A6BB"/>
      </a:accent1>
      <a:accent2>
        <a:srgbClr val="7F8CBA"/>
      </a:accent2>
      <a:accent3>
        <a:srgbClr val="9F96C6"/>
      </a:accent3>
      <a:accent4>
        <a:srgbClr val="A37FBA"/>
      </a:accent4>
      <a:accent5>
        <a:srgbClr val="C492C3"/>
      </a:accent5>
      <a:accent6>
        <a:srgbClr val="BA7FA0"/>
      </a:accent6>
      <a:hlink>
        <a:srgbClr val="A7775C"/>
      </a:hlink>
      <a:folHlink>
        <a:srgbClr val="7F7F7F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1027</Words>
  <Application>Microsoft Office PowerPoint</Application>
  <PresentationFormat>Grand écran</PresentationFormat>
  <Paragraphs>74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Bahnschrift</vt:lpstr>
      <vt:lpstr>Gill Sans MT</vt:lpstr>
      <vt:lpstr>Walbaum Display</vt:lpstr>
      <vt:lpstr>3DFloatVTI</vt:lpstr>
      <vt:lpstr>La chouette agence</vt:lpstr>
      <vt:lpstr>10 recommandations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Rapport d’optimisation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chouette agence</dc:title>
  <dc:creator>robin david</dc:creator>
  <cp:lastModifiedBy>robin david</cp:lastModifiedBy>
  <cp:revision>47</cp:revision>
  <dcterms:created xsi:type="dcterms:W3CDTF">2020-09-14T13:56:25Z</dcterms:created>
  <dcterms:modified xsi:type="dcterms:W3CDTF">2020-09-19T12:34:23Z</dcterms:modified>
</cp:coreProperties>
</file>